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4694"/>
  </p:normalViewPr>
  <p:slideViewPr>
    <p:cSldViewPr snapToGrid="0" snapToObjects="1">
      <p:cViewPr varScale="1">
        <p:scale>
          <a:sx n="74" d="100"/>
          <a:sy n="74" d="100"/>
        </p:scale>
        <p:origin x="1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9D1C50-5988-0244-8AFB-EEBFE6A16B5E}" type="datetimeFigureOut">
              <a:rPr lang="en-US" smtClean="0"/>
              <a:t>5/18/2022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F17295-B6DF-7746-BB59-7E31D922159B}" type="slidenum">
              <a:rPr lang="en-US" smtClean="0"/>
              <a:t>‹#›</a:t>
            </a:fld>
            <a:endParaRPr lang="en-US" dirty="0"/>
          </a:p>
        </p:txBody>
      </p:sp>
    </p:spTree>
    <p:extLst>
      <p:ext uri="{BB962C8B-B14F-4D97-AF65-F5344CB8AC3E}">
        <p14:creationId xmlns:p14="http://schemas.microsoft.com/office/powerpoint/2010/main" val="2003178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17295-B6DF-7746-BB59-7E31D922159B}" type="slidenum">
              <a:rPr lang="en-US" smtClean="0"/>
              <a:t>2</a:t>
            </a:fld>
            <a:endParaRPr lang="en-US" dirty="0"/>
          </a:p>
        </p:txBody>
      </p:sp>
    </p:spTree>
    <p:extLst>
      <p:ext uri="{BB962C8B-B14F-4D97-AF65-F5344CB8AC3E}">
        <p14:creationId xmlns:p14="http://schemas.microsoft.com/office/powerpoint/2010/main" val="1324806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26AC3F3-14D9-6848-8498-D67859D7E59A}" type="datetime1">
              <a:rPr lang="en-US" smtClean="0"/>
              <a:t>5/18/2022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The Three Ways: The Principles Underpinning DevOps
August 22, 2012 by Gene Kim</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941E3B-CF52-B347-A125-0246937A4585}" type="datetime1">
              <a:rPr lang="en-US" smtClean="0"/>
              <a:t>5/18/2022</a:t>
            </a:fld>
            <a:endParaRPr lang="en-US" dirty="0"/>
          </a:p>
        </p:txBody>
      </p:sp>
      <p:sp>
        <p:nvSpPr>
          <p:cNvPr id="6" name="Footer Placeholder 5"/>
          <p:cNvSpPr>
            <a:spLocks noGrp="1"/>
          </p:cNvSpPr>
          <p:nvPr>
            <p:ph type="ftr" sz="quarter" idx="11"/>
          </p:nvPr>
        </p:nvSpPr>
        <p:spPr/>
        <p:txBody>
          <a:bodyPr/>
          <a:lstStyle/>
          <a:p>
            <a:r>
              <a:rPr lang="en-US" dirty="0"/>
              <a:t>The Three Ways: The Principles Underpinning DevOps
August 22, 2012 by Gene Kim</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BC7D2F-2A9B-6F4A-9080-A9B9F45DA8F2}" type="datetime1">
              <a:rPr lang="en-US" smtClean="0"/>
              <a:t>5/18/2022</a:t>
            </a:fld>
            <a:endParaRPr lang="en-US" dirty="0"/>
          </a:p>
        </p:txBody>
      </p:sp>
      <p:sp>
        <p:nvSpPr>
          <p:cNvPr id="5" name="Footer Placeholder 4"/>
          <p:cNvSpPr>
            <a:spLocks noGrp="1"/>
          </p:cNvSpPr>
          <p:nvPr>
            <p:ph type="ftr" sz="quarter" idx="11"/>
          </p:nvPr>
        </p:nvSpPr>
        <p:spPr/>
        <p:txBody>
          <a:bodyPr/>
          <a:lstStyle/>
          <a:p>
            <a:r>
              <a:rPr lang="en-US" dirty="0"/>
              <a:t>The Three Ways: The Principles Underpinning DevOps
August 22, 2012 by Gene Kim</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4BBD54-4A67-6B45-A29F-9ED2831275F4}" type="datetime1">
              <a:rPr lang="en-US" smtClean="0"/>
              <a:t>5/18/2022</a:t>
            </a:fld>
            <a:endParaRPr lang="en-US" dirty="0"/>
          </a:p>
        </p:txBody>
      </p:sp>
      <p:sp>
        <p:nvSpPr>
          <p:cNvPr id="5" name="Footer Placeholder 4"/>
          <p:cNvSpPr>
            <a:spLocks noGrp="1"/>
          </p:cNvSpPr>
          <p:nvPr>
            <p:ph type="ftr" sz="quarter" idx="11"/>
          </p:nvPr>
        </p:nvSpPr>
        <p:spPr/>
        <p:txBody>
          <a:bodyPr/>
          <a:lstStyle/>
          <a:p>
            <a:r>
              <a:rPr lang="en-US" dirty="0"/>
              <a:t>The Three Ways: The Principles Underpinning DevOps
August 22, 2012 by Gene Kim</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68C983-5B74-C94E-BA9A-E35D8215E044}" type="datetime1">
              <a:rPr lang="en-US" smtClean="0"/>
              <a:t>5/18/2022</a:t>
            </a:fld>
            <a:endParaRPr lang="en-US" dirty="0"/>
          </a:p>
        </p:txBody>
      </p:sp>
      <p:sp>
        <p:nvSpPr>
          <p:cNvPr id="5" name="Footer Placeholder 4"/>
          <p:cNvSpPr>
            <a:spLocks noGrp="1"/>
          </p:cNvSpPr>
          <p:nvPr>
            <p:ph type="ftr" sz="quarter" idx="11"/>
          </p:nvPr>
        </p:nvSpPr>
        <p:spPr/>
        <p:txBody>
          <a:bodyPr/>
          <a:lstStyle/>
          <a:p>
            <a:r>
              <a:rPr lang="en-US" dirty="0"/>
              <a:t>The Three Ways: The Principles Underpinning DevOps
August 22, 2012 by Gene Kim</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A649DEE-226F-6741-81F2-BC524FB36743}" type="datetime1">
              <a:rPr lang="en-US" smtClean="0"/>
              <a:t>5/18/2022</a:t>
            </a:fld>
            <a:endParaRPr lang="en-US" dirty="0"/>
          </a:p>
        </p:txBody>
      </p:sp>
      <p:sp>
        <p:nvSpPr>
          <p:cNvPr id="8" name="Footer Placeholder 7"/>
          <p:cNvSpPr>
            <a:spLocks noGrp="1"/>
          </p:cNvSpPr>
          <p:nvPr>
            <p:ph type="ftr" sz="quarter" idx="11"/>
          </p:nvPr>
        </p:nvSpPr>
        <p:spPr/>
        <p:txBody>
          <a:bodyPr/>
          <a:lstStyle/>
          <a:p>
            <a:r>
              <a:rPr lang="en-US" dirty="0"/>
              <a:t>The Three Ways: The Principles Underpinning DevOps
August 22, 2012 by Gene Kim</a:t>
            </a:r>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35F3E72-4F46-564A-B17E-6AC143D8A4B6}" type="datetime1">
              <a:rPr lang="en-US" smtClean="0"/>
              <a:t>5/18/2022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The Three Ways: The Principles Underpinning DevOps
August 22, 2012 by Gene Kim</a:t>
            </a:r>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20CE604E-18C3-A046-B68E-9B3BC33A7CD4}" type="datetime1">
              <a:rPr lang="en-US" smtClean="0"/>
              <a:t>5/18/2022</a:t>
            </a:fld>
            <a:endParaRPr lang="en-US" dirty="0"/>
          </a:p>
        </p:txBody>
      </p:sp>
      <p:sp>
        <p:nvSpPr>
          <p:cNvPr id="5" name="Footer Placeholder 4"/>
          <p:cNvSpPr>
            <a:spLocks noGrp="1"/>
          </p:cNvSpPr>
          <p:nvPr>
            <p:ph type="ftr" sz="quarter" idx="11"/>
          </p:nvPr>
        </p:nvSpPr>
        <p:spPr/>
        <p:txBody>
          <a:bodyPr/>
          <a:lstStyle/>
          <a:p>
            <a:r>
              <a:rPr lang="en-US" dirty="0"/>
              <a:t>The Three Ways: The Principles Underpinning DevOps
August 22, 2012 by Gene Kim</a:t>
            </a:r>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E3529A3-B6D4-9849-A22F-236281C07084}" type="datetime1">
              <a:rPr lang="en-US" smtClean="0"/>
              <a:t>5/18/2022</a:t>
            </a:fld>
            <a:endParaRPr lang="en-US" dirty="0"/>
          </a:p>
        </p:txBody>
      </p:sp>
      <p:sp>
        <p:nvSpPr>
          <p:cNvPr id="5" name="Footer Placeholder 4"/>
          <p:cNvSpPr>
            <a:spLocks noGrp="1"/>
          </p:cNvSpPr>
          <p:nvPr>
            <p:ph type="ftr" sz="quarter" idx="11"/>
          </p:nvPr>
        </p:nvSpPr>
        <p:spPr/>
        <p:txBody>
          <a:bodyPr/>
          <a:lstStyle/>
          <a:p>
            <a:r>
              <a:rPr lang="en-US" dirty="0"/>
              <a:t>The Three Ways: The Principles Underpinning DevOps
August 22, 2012 by Gene Kim</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875D2A-4B75-2246-96B2-7E7C8B5BC18C}" type="datetime1">
              <a:rPr lang="en-US" smtClean="0"/>
              <a:t>5/18/2022</a:t>
            </a:fld>
            <a:endParaRPr lang="en-US" dirty="0"/>
          </a:p>
        </p:txBody>
      </p:sp>
      <p:sp>
        <p:nvSpPr>
          <p:cNvPr id="5" name="Footer Placeholder 4"/>
          <p:cNvSpPr>
            <a:spLocks noGrp="1"/>
          </p:cNvSpPr>
          <p:nvPr>
            <p:ph type="ftr" sz="quarter" idx="11"/>
          </p:nvPr>
        </p:nvSpPr>
        <p:spPr/>
        <p:txBody>
          <a:bodyPr/>
          <a:lstStyle/>
          <a:p>
            <a:r>
              <a:rPr lang="en-US" dirty="0"/>
              <a:t>The Three Ways: The Principles Underpinning DevOps
August 22, 2012 by Gene Kim</a:t>
            </a:r>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F01585-431E-C945-A710-916CD16D6868}" type="datetime1">
              <a:rPr lang="en-US" smtClean="0"/>
              <a:t>5/18/2022</a:t>
            </a:fld>
            <a:endParaRPr lang="en-US" dirty="0"/>
          </a:p>
        </p:txBody>
      </p:sp>
      <p:sp>
        <p:nvSpPr>
          <p:cNvPr id="5" name="Footer Placeholder 4"/>
          <p:cNvSpPr>
            <a:spLocks noGrp="1"/>
          </p:cNvSpPr>
          <p:nvPr>
            <p:ph type="ftr" sz="quarter" idx="11"/>
          </p:nvPr>
        </p:nvSpPr>
        <p:spPr/>
        <p:txBody>
          <a:bodyPr/>
          <a:lstStyle/>
          <a:p>
            <a:r>
              <a:rPr lang="en-US" dirty="0"/>
              <a:t>The Three Ways: The Principles Underpinning DevOps
August 22, 2012 by Gene Kim</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A2EE90-4B92-634D-879A-E38517C217ED}" type="datetime1">
              <a:rPr lang="en-US" smtClean="0"/>
              <a:t>5/18/2022</a:t>
            </a:fld>
            <a:endParaRPr lang="en-US" dirty="0"/>
          </a:p>
        </p:txBody>
      </p:sp>
      <p:sp>
        <p:nvSpPr>
          <p:cNvPr id="6" name="Footer Placeholder 5"/>
          <p:cNvSpPr>
            <a:spLocks noGrp="1"/>
          </p:cNvSpPr>
          <p:nvPr>
            <p:ph type="ftr" sz="quarter" idx="11"/>
          </p:nvPr>
        </p:nvSpPr>
        <p:spPr/>
        <p:txBody>
          <a:bodyPr/>
          <a:lstStyle/>
          <a:p>
            <a:r>
              <a:rPr lang="en-US" dirty="0"/>
              <a:t>The Three Ways: The Principles Underpinning DevOps
August 22, 2012 by Gene Kim</a:t>
            </a:r>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E8BBC9-BC41-2C45-8DCF-2D2EFCFC9EC5}" type="datetime1">
              <a:rPr lang="en-US" smtClean="0"/>
              <a:t>5/18/2022</a:t>
            </a:fld>
            <a:endParaRPr lang="en-US" dirty="0"/>
          </a:p>
        </p:txBody>
      </p:sp>
      <p:sp>
        <p:nvSpPr>
          <p:cNvPr id="8" name="Footer Placeholder 7"/>
          <p:cNvSpPr>
            <a:spLocks noGrp="1"/>
          </p:cNvSpPr>
          <p:nvPr>
            <p:ph type="ftr" sz="quarter" idx="11"/>
          </p:nvPr>
        </p:nvSpPr>
        <p:spPr/>
        <p:txBody>
          <a:bodyPr/>
          <a:lstStyle/>
          <a:p>
            <a:r>
              <a:rPr lang="en-US" dirty="0"/>
              <a:t>The Three Ways: The Principles Underpinning DevOps
August 22, 2012 by Gene Kim</a:t>
            </a:r>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E484AC-B302-104E-AB76-48BE9255B0EC}" type="datetime1">
              <a:rPr lang="en-US" smtClean="0"/>
              <a:t>5/18/2022</a:t>
            </a:fld>
            <a:endParaRPr lang="en-US" dirty="0"/>
          </a:p>
        </p:txBody>
      </p:sp>
      <p:sp>
        <p:nvSpPr>
          <p:cNvPr id="4" name="Footer Placeholder 3"/>
          <p:cNvSpPr>
            <a:spLocks noGrp="1"/>
          </p:cNvSpPr>
          <p:nvPr>
            <p:ph type="ftr" sz="quarter" idx="11"/>
          </p:nvPr>
        </p:nvSpPr>
        <p:spPr/>
        <p:txBody>
          <a:bodyPr/>
          <a:lstStyle/>
          <a:p>
            <a:r>
              <a:rPr lang="en-US" dirty="0"/>
              <a:t>The Three Ways: The Principles Underpinning DevOps
August 22, 2012 by Gene Kim</a:t>
            </a:r>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361A0-28E7-2D46-B328-4F8972F62A33}" type="datetime1">
              <a:rPr lang="en-US" smtClean="0"/>
              <a:t>5/18/2022</a:t>
            </a:fld>
            <a:endParaRPr lang="en-US" dirty="0"/>
          </a:p>
        </p:txBody>
      </p:sp>
      <p:sp>
        <p:nvSpPr>
          <p:cNvPr id="3" name="Footer Placeholder 2"/>
          <p:cNvSpPr>
            <a:spLocks noGrp="1"/>
          </p:cNvSpPr>
          <p:nvPr>
            <p:ph type="ftr" sz="quarter" idx="11"/>
          </p:nvPr>
        </p:nvSpPr>
        <p:spPr/>
        <p:txBody>
          <a:bodyPr/>
          <a:lstStyle/>
          <a:p>
            <a:r>
              <a:rPr lang="en-US" dirty="0"/>
              <a:t>The Three Ways: The Principles Underpinning DevOps
August 22, 2012 by Gene Kim</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E9D2C3-2035-E947-BC72-069368AA72DE}" type="datetime1">
              <a:rPr lang="en-US" smtClean="0"/>
              <a:t>5/18/2022</a:t>
            </a:fld>
            <a:endParaRPr lang="en-US" dirty="0"/>
          </a:p>
        </p:txBody>
      </p:sp>
      <p:sp>
        <p:nvSpPr>
          <p:cNvPr id="6" name="Footer Placeholder 5"/>
          <p:cNvSpPr>
            <a:spLocks noGrp="1"/>
          </p:cNvSpPr>
          <p:nvPr>
            <p:ph type="ftr" sz="quarter" idx="11"/>
          </p:nvPr>
        </p:nvSpPr>
        <p:spPr/>
        <p:txBody>
          <a:bodyPr/>
          <a:lstStyle/>
          <a:p>
            <a:r>
              <a:rPr lang="en-US" dirty="0"/>
              <a:t>The Three Ways: The Principles Underpinning DevOps
August 22, 2012 by Gene Kim</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Drag picture to placeholder or click icon to add</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3D7BEE-D1A4-CD47-B081-0507A061A9BF}" type="datetime1">
              <a:rPr lang="en-US" smtClean="0"/>
              <a:t>5/18/2022</a:t>
            </a:fld>
            <a:endParaRPr lang="en-US" dirty="0"/>
          </a:p>
        </p:txBody>
      </p:sp>
      <p:sp>
        <p:nvSpPr>
          <p:cNvPr id="6" name="Footer Placeholder 5"/>
          <p:cNvSpPr>
            <a:spLocks noGrp="1"/>
          </p:cNvSpPr>
          <p:nvPr>
            <p:ph type="ftr" sz="quarter" idx="11"/>
          </p:nvPr>
        </p:nvSpPr>
        <p:spPr/>
        <p:txBody>
          <a:bodyPr/>
          <a:lstStyle/>
          <a:p>
            <a:r>
              <a:rPr lang="en-US" dirty="0"/>
              <a:t>The Three Ways: The Principles Underpinning DevOps
August 22, 2012 by Gene Kim</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EFABEFF-C23C-C24A-8013-E336BE39D516}" type="datetime1">
              <a:rPr lang="en-US" smtClean="0"/>
              <a:t>5/18/2022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The Three Ways: The Principles Underpinning DevOps
August 22, 2012 by Gene Kim</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itrevolution.com/book/the-devops-handboo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itrevolution.com/books/nove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slideshare.net/realgenekim/devops-who-will-create-26-trillion-in-business-value-per-yea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Three Ways: DevOps</a:t>
            </a:r>
          </a:p>
        </p:txBody>
      </p:sp>
      <p:sp>
        <p:nvSpPr>
          <p:cNvPr id="3" name="Subtitle 2"/>
          <p:cNvSpPr>
            <a:spLocks noGrp="1"/>
          </p:cNvSpPr>
          <p:nvPr>
            <p:ph type="subTitle" idx="1"/>
          </p:nvPr>
        </p:nvSpPr>
        <p:spPr/>
        <p:txBody>
          <a:bodyPr/>
          <a:lstStyle/>
          <a:p>
            <a:r>
              <a:rPr lang="en-US" dirty="0"/>
              <a:t>Cloud Ops Networking</a:t>
            </a:r>
          </a:p>
        </p:txBody>
      </p:sp>
      <p:sp>
        <p:nvSpPr>
          <p:cNvPr id="4" name="Footer Placeholder 3"/>
          <p:cNvSpPr>
            <a:spLocks noGrp="1"/>
          </p:cNvSpPr>
          <p:nvPr>
            <p:ph type="ftr" sz="quarter" idx="11"/>
          </p:nvPr>
        </p:nvSpPr>
        <p:spPr/>
        <p:txBody>
          <a:bodyPr/>
          <a:lstStyle/>
          <a:p>
            <a:r>
              <a:rPr lang="en-US" dirty="0"/>
              <a:t>The Three Ways: The Principles Underpinning DevOps
August 22, 2012 by Gene Kim</a:t>
            </a:r>
          </a:p>
        </p:txBody>
      </p:sp>
    </p:spTree>
    <p:extLst>
      <p:ext uri="{BB962C8B-B14F-4D97-AF65-F5344CB8AC3E}">
        <p14:creationId xmlns:p14="http://schemas.microsoft.com/office/powerpoint/2010/main" val="1001206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Three Ways of DevOps</a:t>
            </a:r>
          </a:p>
        </p:txBody>
      </p:sp>
      <p:sp>
        <p:nvSpPr>
          <p:cNvPr id="3" name="Content Placeholder 2"/>
          <p:cNvSpPr>
            <a:spLocks noGrp="1"/>
          </p:cNvSpPr>
          <p:nvPr>
            <p:ph idx="1"/>
          </p:nvPr>
        </p:nvSpPr>
        <p:spPr/>
        <p:txBody>
          <a:bodyPr/>
          <a:lstStyle/>
          <a:p>
            <a:pPr marL="0" lvl="0" indent="0" defTabSz="914400">
              <a:spcBef>
                <a:spcPts val="0"/>
              </a:spcBef>
              <a:buClrTx/>
              <a:buSzTx/>
              <a:buNone/>
            </a:pPr>
            <a:r>
              <a:rPr lang="en-US" dirty="0"/>
              <a:t>“Three Ways,” are the principles that all of the DevOps patterns can be derived from, which we’re using in both the  </a:t>
            </a:r>
            <a:r>
              <a:rPr lang="en-US" dirty="0">
                <a:hlinkClick r:id="rId3"/>
              </a:rPr>
              <a:t>“DevOps Handbook”</a:t>
            </a:r>
            <a:r>
              <a:rPr lang="en-US" dirty="0"/>
              <a:t> and </a:t>
            </a:r>
            <a:r>
              <a:rPr lang="en-US" dirty="0">
                <a:hlinkClick r:id="rId4"/>
              </a:rPr>
              <a:t>“The Phoenix Project: A Novel About IT, DevOps, and Helping Your Business Win.”</a:t>
            </a:r>
            <a:r>
              <a:rPr lang="en-US" dirty="0"/>
              <a:t> We assert that the Three Ways describe the values and philosophies that frame the processes, procedures, practices of DevOps, as well as the prescriptive steps.</a:t>
            </a:r>
          </a:p>
        </p:txBody>
      </p:sp>
      <p:sp>
        <p:nvSpPr>
          <p:cNvPr id="4" name="Footer Placeholder 3"/>
          <p:cNvSpPr>
            <a:spLocks noGrp="1"/>
          </p:cNvSpPr>
          <p:nvPr>
            <p:ph type="ftr" sz="quarter" idx="11"/>
          </p:nvPr>
        </p:nvSpPr>
        <p:spPr/>
        <p:txBody>
          <a:bodyPr/>
          <a:lstStyle/>
          <a:p>
            <a:r>
              <a:rPr lang="en-US" dirty="0"/>
              <a:t>The Three Ways: The Principles Underpinning DevOps
August 22, 2012 by Gene Kim</a:t>
            </a:r>
          </a:p>
        </p:txBody>
      </p:sp>
    </p:spTree>
    <p:extLst>
      <p:ext uri="{BB962C8B-B14F-4D97-AF65-F5344CB8AC3E}">
        <p14:creationId xmlns:p14="http://schemas.microsoft.com/office/powerpoint/2010/main" val="328624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First Way</a:t>
            </a:r>
          </a:p>
        </p:txBody>
      </p:sp>
      <p:sp>
        <p:nvSpPr>
          <p:cNvPr id="3" name="Content Placeholder 2"/>
          <p:cNvSpPr>
            <a:spLocks noGrp="1"/>
          </p:cNvSpPr>
          <p:nvPr>
            <p:ph idx="1"/>
          </p:nvPr>
        </p:nvSpPr>
        <p:spPr>
          <a:xfrm>
            <a:off x="558296" y="2529360"/>
            <a:ext cx="6966969" cy="3416300"/>
          </a:xfrm>
        </p:spPr>
        <p:txBody>
          <a:bodyPr>
            <a:normAutofit fontScale="85000" lnSpcReduction="20000"/>
          </a:bodyPr>
          <a:lstStyle/>
          <a:p>
            <a:r>
              <a:rPr lang="en-US" b="1" dirty="0"/>
              <a:t>The First Way</a:t>
            </a:r>
            <a:r>
              <a:rPr lang="en-US" dirty="0"/>
              <a:t> emphasizes the performance of the entire system, as opposed to the performance of a specific silo of work or department — this as can be as large a division (e.g., Development or IT Operations) or as small as an individual contributor (e.g., a developer, system administrator).</a:t>
            </a:r>
          </a:p>
          <a:p>
            <a:r>
              <a:rPr lang="en-US" dirty="0"/>
              <a:t>The focus is on all business value streams that are enabled by IT. In other words, it begins when requirements are identified (e.g., by the business or IT), are built in Development, and then transitioned into IT Operations, where the value is then delivered to the customer as a form of a service.</a:t>
            </a:r>
          </a:p>
          <a:p>
            <a:r>
              <a:rPr lang="en-US" dirty="0"/>
              <a:t>The outcomes of putting the First Way into practice include never passing a known defect to downstream work centers, never allowing local optimization to create global degradation, always seeking to increase flow, and always seeking to achieve profound understanding of the system (as per Deming).</a:t>
            </a:r>
          </a:p>
          <a:p>
            <a:endParaRPr lang="en-US" dirty="0"/>
          </a:p>
        </p:txBody>
      </p:sp>
      <p:sp>
        <p:nvSpPr>
          <p:cNvPr id="4" name="Footer Placeholder 3"/>
          <p:cNvSpPr>
            <a:spLocks noGrp="1"/>
          </p:cNvSpPr>
          <p:nvPr>
            <p:ph type="ftr" sz="quarter" idx="11"/>
          </p:nvPr>
        </p:nvSpPr>
        <p:spPr/>
        <p:txBody>
          <a:bodyPr/>
          <a:lstStyle/>
          <a:p>
            <a:r>
              <a:rPr lang="en-US" dirty="0"/>
              <a:t>The Three Ways: The Principles Underpinning DevOps
August 22, 2012 by Gene Kim</a:t>
            </a:r>
          </a:p>
        </p:txBody>
      </p:sp>
      <p:pic>
        <p:nvPicPr>
          <p:cNvPr id="7" name="Picture 6"/>
          <p:cNvPicPr>
            <a:picLocks noChangeAspect="1"/>
          </p:cNvPicPr>
          <p:nvPr/>
        </p:nvPicPr>
        <p:blipFill>
          <a:blip r:embed="rId2"/>
          <a:stretch>
            <a:fillRect/>
          </a:stretch>
        </p:blipFill>
        <p:spPr>
          <a:xfrm>
            <a:off x="7624119" y="2367387"/>
            <a:ext cx="4191343" cy="3470838"/>
          </a:xfrm>
          <a:prstGeom prst="rect">
            <a:avLst/>
          </a:prstGeom>
        </p:spPr>
      </p:pic>
    </p:spTree>
    <p:extLst>
      <p:ext uri="{BB962C8B-B14F-4D97-AF65-F5344CB8AC3E}">
        <p14:creationId xmlns:p14="http://schemas.microsoft.com/office/powerpoint/2010/main" val="1188438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Second Way</a:t>
            </a:r>
          </a:p>
        </p:txBody>
      </p:sp>
      <p:sp>
        <p:nvSpPr>
          <p:cNvPr id="3" name="Content Placeholder 2"/>
          <p:cNvSpPr>
            <a:spLocks noGrp="1"/>
          </p:cNvSpPr>
          <p:nvPr>
            <p:ph idx="1"/>
          </p:nvPr>
        </p:nvSpPr>
        <p:spPr>
          <a:xfrm>
            <a:off x="561110" y="2630769"/>
            <a:ext cx="6729376" cy="3416300"/>
          </a:xfrm>
        </p:spPr>
        <p:txBody>
          <a:bodyPr/>
          <a:lstStyle/>
          <a:p>
            <a:r>
              <a:rPr lang="en-US" b="1" dirty="0"/>
              <a:t>The Second Way</a:t>
            </a:r>
            <a:r>
              <a:rPr lang="en-US" dirty="0"/>
              <a:t> is about creating the right to left feedback loops. The goal of almost any process improvement initiative is to shorten and amplify feedback loops so necessary corrections can be continually made.</a:t>
            </a:r>
          </a:p>
          <a:p>
            <a:r>
              <a:rPr lang="en-US" dirty="0"/>
              <a:t>The outcomes of the Second Way include understanding and responding to all customers, internal and external, shortening and amplifying all feedback loops, and embedding knowledge where we need it.</a:t>
            </a:r>
          </a:p>
          <a:p>
            <a:endParaRPr lang="en-US" dirty="0"/>
          </a:p>
        </p:txBody>
      </p:sp>
      <p:sp>
        <p:nvSpPr>
          <p:cNvPr id="4" name="Footer Placeholder 3"/>
          <p:cNvSpPr>
            <a:spLocks noGrp="1"/>
          </p:cNvSpPr>
          <p:nvPr>
            <p:ph type="ftr" sz="quarter" idx="11"/>
          </p:nvPr>
        </p:nvSpPr>
        <p:spPr/>
        <p:txBody>
          <a:bodyPr/>
          <a:lstStyle/>
          <a:p>
            <a:r>
              <a:rPr lang="en-US" dirty="0"/>
              <a:t>The Three Ways: The Principles Underpinning DevOps
August 22, 2012 by Gene Kim</a:t>
            </a:r>
          </a:p>
        </p:txBody>
      </p:sp>
      <p:pic>
        <p:nvPicPr>
          <p:cNvPr id="5" name="Picture 4"/>
          <p:cNvPicPr>
            <a:picLocks noChangeAspect="1"/>
          </p:cNvPicPr>
          <p:nvPr/>
        </p:nvPicPr>
        <p:blipFill>
          <a:blip r:embed="rId2"/>
          <a:stretch>
            <a:fillRect/>
          </a:stretch>
        </p:blipFill>
        <p:spPr>
          <a:xfrm>
            <a:off x="7166919" y="2425691"/>
            <a:ext cx="4283088" cy="3327979"/>
          </a:xfrm>
          <a:prstGeom prst="rect">
            <a:avLst/>
          </a:prstGeom>
        </p:spPr>
      </p:pic>
    </p:spTree>
    <p:extLst>
      <p:ext uri="{BB962C8B-B14F-4D97-AF65-F5344CB8AC3E}">
        <p14:creationId xmlns:p14="http://schemas.microsoft.com/office/powerpoint/2010/main" val="1161623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Third Way</a:t>
            </a:r>
          </a:p>
        </p:txBody>
      </p:sp>
      <p:sp>
        <p:nvSpPr>
          <p:cNvPr id="3" name="Content Placeholder 2"/>
          <p:cNvSpPr>
            <a:spLocks noGrp="1"/>
          </p:cNvSpPr>
          <p:nvPr>
            <p:ph idx="1"/>
          </p:nvPr>
        </p:nvSpPr>
        <p:spPr>
          <a:xfrm>
            <a:off x="561110" y="2593226"/>
            <a:ext cx="6803517" cy="3416300"/>
          </a:xfrm>
        </p:spPr>
        <p:txBody>
          <a:bodyPr>
            <a:normAutofit fontScale="92500" lnSpcReduction="20000"/>
          </a:bodyPr>
          <a:lstStyle/>
          <a:p>
            <a:r>
              <a:rPr lang="en-US" b="1" dirty="0"/>
              <a:t>The Third Way</a:t>
            </a:r>
            <a:r>
              <a:rPr lang="en-US" dirty="0"/>
              <a:t> is about creating a culture that fosters two things: continual experimentation, taking risks and learning from failure; and understanding that repetition and practice is the prerequisite to mastery.</a:t>
            </a:r>
          </a:p>
          <a:p>
            <a:r>
              <a:rPr lang="en-US" dirty="0"/>
              <a:t>We need both of these equally. Experimentation and taking risks are what ensures that we keep pushing to improve, even if it means going deeper into the danger zone than we’ve ever gone. And we need mastery of the skills that can help us retreat out of the danger zone when we’ve gone too far.</a:t>
            </a:r>
          </a:p>
          <a:p>
            <a:r>
              <a:rPr lang="en-US" dirty="0"/>
              <a:t>The outcomes of the Third Way include allocating time for the improvement of daily work, creating rituals that reward the team for taking risks, and introducing faults into the system to increase resilience.</a:t>
            </a:r>
          </a:p>
          <a:p>
            <a:endParaRPr lang="en-US" dirty="0"/>
          </a:p>
        </p:txBody>
      </p:sp>
      <p:sp>
        <p:nvSpPr>
          <p:cNvPr id="4" name="Footer Placeholder 3"/>
          <p:cNvSpPr>
            <a:spLocks noGrp="1"/>
          </p:cNvSpPr>
          <p:nvPr>
            <p:ph type="ftr" sz="quarter" idx="11"/>
          </p:nvPr>
        </p:nvSpPr>
        <p:spPr/>
        <p:txBody>
          <a:bodyPr/>
          <a:lstStyle/>
          <a:p>
            <a:r>
              <a:rPr lang="en-US" dirty="0"/>
              <a:t>The Three Ways: The Principles Underpinning DevOps
August 22, 2012 by Gene Kim</a:t>
            </a:r>
          </a:p>
        </p:txBody>
      </p:sp>
      <p:pic>
        <p:nvPicPr>
          <p:cNvPr id="5" name="Picture 4"/>
          <p:cNvPicPr>
            <a:picLocks noChangeAspect="1"/>
          </p:cNvPicPr>
          <p:nvPr/>
        </p:nvPicPr>
        <p:blipFill>
          <a:blip r:embed="rId2"/>
          <a:stretch>
            <a:fillRect/>
          </a:stretch>
        </p:blipFill>
        <p:spPr>
          <a:xfrm>
            <a:off x="7364627" y="2593226"/>
            <a:ext cx="4179697" cy="3075877"/>
          </a:xfrm>
          <a:prstGeom prst="rect">
            <a:avLst/>
          </a:prstGeom>
        </p:spPr>
      </p:pic>
    </p:spTree>
    <p:extLst>
      <p:ext uri="{BB962C8B-B14F-4D97-AF65-F5344CB8AC3E}">
        <p14:creationId xmlns:p14="http://schemas.microsoft.com/office/powerpoint/2010/main" val="2085486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a:t>
            </a:r>
          </a:p>
        </p:txBody>
      </p:sp>
      <p:sp>
        <p:nvSpPr>
          <p:cNvPr id="3" name="Content Placeholder 2"/>
          <p:cNvSpPr>
            <a:spLocks noGrp="1"/>
          </p:cNvSpPr>
          <p:nvPr>
            <p:ph idx="1"/>
          </p:nvPr>
        </p:nvSpPr>
        <p:spPr/>
        <p:txBody>
          <a:bodyPr/>
          <a:lstStyle/>
          <a:p>
            <a:r>
              <a:rPr lang="en-US" dirty="0">
                <a:hlinkClick r:id="rId2"/>
              </a:rPr>
              <a:t>https://www.slideshare.net/realgenekim/devops-who-will-create-26-trillion-in-business-value-per-year</a:t>
            </a:r>
            <a:endParaRPr lang="en-US" dirty="0"/>
          </a:p>
          <a:p>
            <a:r>
              <a:rPr lang="en-US" dirty="0"/>
              <a:t>https://</a:t>
            </a:r>
            <a:r>
              <a:rPr lang="en-US" dirty="0" err="1"/>
              <a:t>itrevolution.com</a:t>
            </a:r>
            <a:r>
              <a:rPr lang="en-US" dirty="0"/>
              <a:t>/the-three-ways-principles-underpinning-</a:t>
            </a:r>
            <a:r>
              <a:rPr lang="en-US" dirty="0" err="1"/>
              <a:t>devops</a:t>
            </a:r>
            <a:r>
              <a:rPr lang="en-US" dirty="0"/>
              <a:t>/</a:t>
            </a:r>
          </a:p>
        </p:txBody>
      </p:sp>
      <p:sp>
        <p:nvSpPr>
          <p:cNvPr id="4" name="Footer Placeholder 3"/>
          <p:cNvSpPr>
            <a:spLocks noGrp="1"/>
          </p:cNvSpPr>
          <p:nvPr>
            <p:ph type="ftr" sz="quarter" idx="11"/>
          </p:nvPr>
        </p:nvSpPr>
        <p:spPr/>
        <p:txBody>
          <a:bodyPr/>
          <a:lstStyle/>
          <a:p>
            <a:r>
              <a:rPr lang="en-US" dirty="0"/>
              <a:t>The Three Ways: The Principles Underpinning DevOps
August 22, 2012 by Gene Kim</a:t>
            </a:r>
          </a:p>
        </p:txBody>
      </p:sp>
    </p:spTree>
    <p:extLst>
      <p:ext uri="{BB962C8B-B14F-4D97-AF65-F5344CB8AC3E}">
        <p14:creationId xmlns:p14="http://schemas.microsoft.com/office/powerpoint/2010/main" val="20634979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376</TotalTime>
  <Words>578</Words>
  <Application>Microsoft Office PowerPoint</Application>
  <PresentationFormat>Widescreen</PresentationFormat>
  <Paragraphs>25</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Century Gothic</vt:lpstr>
      <vt:lpstr>Wingdings 3</vt:lpstr>
      <vt:lpstr>Ion Boardroom</vt:lpstr>
      <vt:lpstr>The Three Ways: DevOps</vt:lpstr>
      <vt:lpstr>The Three Ways of DevOps</vt:lpstr>
      <vt:lpstr>The First Way</vt:lpstr>
      <vt:lpstr>The Second Way</vt:lpstr>
      <vt:lpstr>The Third Way</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3 Ways: DevOps</dc:title>
  <dc:creator>Martin, Denver</dc:creator>
  <cp:lastModifiedBy>Tina Burton</cp:lastModifiedBy>
  <cp:revision>4</cp:revision>
  <dcterms:created xsi:type="dcterms:W3CDTF">2017-08-03T14:32:29Z</dcterms:created>
  <dcterms:modified xsi:type="dcterms:W3CDTF">2022-05-18T15:28:29Z</dcterms:modified>
</cp:coreProperties>
</file>